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8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4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7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7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1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6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6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6A28-A360-4AF4-8042-1B5D7A896200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D973D-383A-4017-93E9-789E3937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8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 GIÁO DỤC VÀ ĐÀO TẠO</a:t>
            </a:r>
            <a:b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GIÁO DỤC TIỂU HỌC</a:t>
            </a:r>
            <a:b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------------------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305800" cy="2209800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HUẤN</a:t>
            </a:r>
          </a:p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NÂNG CAO NĂNG LỰC ĐÁNH GIÁ THƯỜNG XUYÊN CÁC MÔN HỌC/HOẠT ĐỘNG GIÁO DỤC</a:t>
            </a:r>
          </a:p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THÔNG TƯ 22/2016/TT-BGDĐT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5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 ĐIỂM VỀ ĐÁNH GIÁ TRONG GIÁO DỤC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(ĐGGD)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ĐGGD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GD.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ĐG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GD</a:t>
            </a:r>
          </a:p>
          <a:p>
            <a:pPr marL="0" indent="0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ĐGGD: ĐG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(ĐGTX)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ĐG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(ĐGĐK).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63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 TIÊU CHÍNH CỦA ĐGTX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7- GV ĐG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ĐG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1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 ĐIỂM CỦA ĐGTX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DH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2-Tập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HS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ưỡ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ĐG.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ĐG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HS.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7-Ghi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đầ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8-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ĐGĐK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ĐGTX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79216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 TIN CẦN THU THẬP TRONG </a:t>
            </a:r>
            <a:r>
              <a:rPr lang="en-A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ĐGTX</a:t>
            </a:r>
            <a:endParaRPr lang="en-AU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1-Sự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cam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HĐ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(NL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ĐG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ĐG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AU" sz="2800" b="1" dirty="0">
                <a:latin typeface="Times New Roman" pitchFamily="18" charset="0"/>
                <a:cs typeface="Times New Roman" pitchFamily="18" charset="0"/>
              </a:rPr>
              <a:t>, NL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800" b="1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A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A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0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b="1" dirty="0" err="1" smtClean="0">
                <a:solidFill>
                  <a:srgbClr val="C00000"/>
                </a:solidFill>
              </a:rPr>
              <a:t>Ví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dụ</a:t>
            </a:r>
            <a:r>
              <a:rPr lang="en-AU" sz="2800" b="1" dirty="0" smtClean="0">
                <a:solidFill>
                  <a:srgbClr val="C00000"/>
                </a:solidFill>
              </a:rPr>
              <a:t> 1: ĐG </a:t>
            </a:r>
            <a:r>
              <a:rPr lang="en-AU" sz="2800" b="1" dirty="0" err="1" smtClean="0">
                <a:solidFill>
                  <a:srgbClr val="C00000"/>
                </a:solidFill>
              </a:rPr>
              <a:t>về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khả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năng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hợp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tác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nhóm</a:t>
            </a:r>
            <a:endParaRPr lang="en-AU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AU" sz="2800" b="1" dirty="0" err="1" smtClean="0">
                <a:solidFill>
                  <a:srgbClr val="C00000"/>
                </a:solidFill>
              </a:rPr>
              <a:t>Tình</a:t>
            </a:r>
            <a:r>
              <a:rPr lang="en-AU" sz="2800" b="1" dirty="0" smtClean="0">
                <a:solidFill>
                  <a:srgbClr val="C00000"/>
                </a:solidFill>
              </a:rPr>
              <a:t> </a:t>
            </a:r>
            <a:r>
              <a:rPr lang="en-AU" sz="2800" b="1" dirty="0" err="1" smtClean="0">
                <a:solidFill>
                  <a:srgbClr val="C00000"/>
                </a:solidFill>
              </a:rPr>
              <a:t>huống</a:t>
            </a:r>
            <a:r>
              <a:rPr lang="en-AU" sz="2800" b="1" dirty="0" smtClean="0">
                <a:solidFill>
                  <a:srgbClr val="C00000"/>
                </a:solidFill>
              </a:rPr>
              <a:t>:</a:t>
            </a:r>
            <a:r>
              <a:rPr lang="en-AU" sz="2800" b="1" dirty="0" smtClean="0">
                <a:solidFill>
                  <a:srgbClr val="0000FF"/>
                </a:solidFill>
              </a:rPr>
              <a:t> </a:t>
            </a:r>
            <a:r>
              <a:rPr lang="en-AU" sz="2800" b="1" dirty="0" err="1" smtClean="0"/>
              <a:t>Một</a:t>
            </a:r>
            <a:r>
              <a:rPr lang="en-AU" sz="2800" b="1" dirty="0" smtClean="0"/>
              <a:t> HS </a:t>
            </a:r>
            <a:r>
              <a:rPr lang="en-AU" sz="2800" b="1" dirty="0" err="1" smtClean="0"/>
              <a:t>được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cử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làm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thư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ký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của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nhóm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trong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hoạt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động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nhóm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cùng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chuẩn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bị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kể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lại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câu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chuyện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Bút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của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cô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giáo</a:t>
            </a:r>
            <a:r>
              <a:rPr lang="en-AU" sz="2800" b="1" dirty="0" smtClean="0"/>
              <a:t> (TLV </a:t>
            </a:r>
            <a:r>
              <a:rPr lang="en-AU" sz="2800" b="1" dirty="0" err="1" smtClean="0"/>
              <a:t>lớp</a:t>
            </a:r>
            <a:r>
              <a:rPr lang="en-AU" sz="2800" b="1" dirty="0" smtClean="0"/>
              <a:t> 2, </a:t>
            </a:r>
            <a:r>
              <a:rPr lang="en-AU" sz="2800" b="1" dirty="0" err="1" smtClean="0"/>
              <a:t>học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kỳ</a:t>
            </a:r>
            <a:r>
              <a:rPr lang="en-AU" sz="2800" b="1" dirty="0" smtClean="0"/>
              <a:t> 1). </a:t>
            </a:r>
            <a:r>
              <a:rPr lang="en-AU" sz="2800" b="1" dirty="0" err="1" smtClean="0"/>
              <a:t>Em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vừa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đặt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tên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cho</a:t>
            </a:r>
            <a:r>
              <a:rPr lang="en-AU" sz="2800" b="1" dirty="0" smtClean="0"/>
              <a:t> 2 </a:t>
            </a:r>
            <a:r>
              <a:rPr lang="en-AU" sz="2800" b="1" err="1" smtClean="0"/>
              <a:t>nhân</a:t>
            </a:r>
            <a:r>
              <a:rPr lang="en-AU" sz="2800" b="1" smtClean="0"/>
              <a:t> </a:t>
            </a:r>
            <a:r>
              <a:rPr lang="en-AU" sz="2800" b="1" smtClean="0"/>
              <a:t>vật, </a:t>
            </a:r>
            <a:r>
              <a:rPr lang="en-AU" sz="2800" b="1" dirty="0" err="1" smtClean="0"/>
              <a:t>vừa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ghi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lại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lời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kể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của</a:t>
            </a:r>
            <a:r>
              <a:rPr lang="en-AU" sz="2800" b="1" dirty="0" smtClean="0"/>
              <a:t> 2 </a:t>
            </a:r>
            <a:r>
              <a:rPr lang="en-AU" sz="2800" b="1" dirty="0" err="1" smtClean="0"/>
              <a:t>nhân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vật</a:t>
            </a:r>
            <a:r>
              <a:rPr lang="en-AU" sz="2800" b="1" dirty="0" smtClean="0"/>
              <a:t>, </a:t>
            </a:r>
            <a:r>
              <a:rPr lang="en-AU" sz="2800" b="1" dirty="0" err="1" smtClean="0"/>
              <a:t>vừa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đóng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một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nhân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vật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để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kể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chuyện</a:t>
            </a:r>
            <a:r>
              <a:rPr lang="en-AU" sz="2800" b="1" dirty="0" smtClean="0"/>
              <a:t>.</a:t>
            </a:r>
          </a:p>
          <a:p>
            <a:pPr marL="0" indent="0">
              <a:buNone/>
            </a:pPr>
            <a:r>
              <a:rPr lang="en-AU" sz="2800" b="1" dirty="0" smtClean="0">
                <a:solidFill>
                  <a:srgbClr val="C00000"/>
                </a:solidFill>
              </a:rPr>
              <a:t>ĐG </a:t>
            </a:r>
            <a:r>
              <a:rPr lang="en-AU" sz="2800" b="1" dirty="0" err="1" smtClean="0">
                <a:solidFill>
                  <a:srgbClr val="C00000"/>
                </a:solidFill>
              </a:rPr>
              <a:t>của</a:t>
            </a:r>
            <a:r>
              <a:rPr lang="en-AU" sz="2800" b="1" dirty="0" smtClean="0">
                <a:solidFill>
                  <a:srgbClr val="C00000"/>
                </a:solidFill>
              </a:rPr>
              <a:t> GV:</a:t>
            </a:r>
            <a:r>
              <a:rPr lang="en-AU" sz="2800" b="1" dirty="0" smtClean="0">
                <a:solidFill>
                  <a:srgbClr val="0000FF"/>
                </a:solidFill>
              </a:rPr>
              <a:t> </a:t>
            </a:r>
            <a:r>
              <a:rPr lang="en-AU" sz="2800" b="1" dirty="0" err="1" smtClean="0"/>
              <a:t>Em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đã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rất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tích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cực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làm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công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việc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được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giao</a:t>
            </a:r>
            <a:r>
              <a:rPr lang="en-AU" sz="2800" b="1" dirty="0" smtClean="0"/>
              <a:t>. </a:t>
            </a:r>
            <a:r>
              <a:rPr lang="en-AU" sz="2800" b="1" dirty="0" err="1" smtClean="0"/>
              <a:t>Em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đóng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vai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và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kể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tốt</a:t>
            </a:r>
            <a:r>
              <a:rPr lang="en-AU" sz="2800" b="1" dirty="0" smtClean="0"/>
              <a:t>. </a:t>
            </a:r>
            <a:r>
              <a:rPr lang="en-AU" sz="2800" b="1" dirty="0" err="1" smtClean="0"/>
              <a:t>Em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thử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xem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có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thể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chuyển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việc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nào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của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em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cho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một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bạn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khác</a:t>
            </a:r>
            <a:r>
              <a:rPr lang="en-AU" sz="2800" b="1" dirty="0" smtClean="0"/>
              <a:t> </a:t>
            </a:r>
            <a:r>
              <a:rPr lang="en-AU" sz="2800" b="1" err="1" smtClean="0"/>
              <a:t>trong</a:t>
            </a:r>
            <a:r>
              <a:rPr lang="en-AU" sz="2800" b="1" smtClean="0"/>
              <a:t> </a:t>
            </a:r>
            <a:r>
              <a:rPr lang="en-AU" sz="2800" b="1" smtClean="0"/>
              <a:t>nhóm để </a:t>
            </a:r>
            <a:r>
              <a:rPr lang="en-AU" sz="2800" b="1" dirty="0" err="1" smtClean="0"/>
              <a:t>bạn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cùng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làm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tốt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như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em</a:t>
            </a:r>
            <a:r>
              <a:rPr lang="en-AU" sz="2800" b="1" dirty="0" smtClean="0"/>
              <a:t>?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103203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ĐG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ĐG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GV: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?-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 –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anh,chị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)-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0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 SỐ NGUYÊN TẮC TRONG ĐGTX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1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PP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KT ĐGTX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dọa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3- Phản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kịp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4572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4604840"/>
            <a:ext cx="3081259" cy="112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54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ĐG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ĐG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GV: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?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,..) -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?-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45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909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SỞ GIÁO DỤC VÀ ĐÀO TẠO PHÒNG GIÁO DỤC TIỂU HỌC ------------------</vt:lpstr>
      <vt:lpstr>QUAN ĐIỂM VỀ ĐÁNH GIÁ TRONG GIÁO DỤC</vt:lpstr>
      <vt:lpstr>MỤC TIÊU CHÍNH CỦA ĐGTX</vt:lpstr>
      <vt:lpstr>ĐẶC ĐIỂM CỦA ĐGTX</vt:lpstr>
      <vt:lpstr>THÔNG TIN CẦN THU THẬP TRONG ĐGTX</vt:lpstr>
      <vt:lpstr>PowerPoint Presentation</vt:lpstr>
      <vt:lpstr>PowerPoint Presentation</vt:lpstr>
      <vt:lpstr>MỘT SỐ NGUYÊN TẮC TRONG ĐGTX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 GIÁO DỤC VÀ ĐÀO TẠO PHÒNG GIÁO DỤC TIỂU HỌC ------------------</dc:title>
  <dc:creator>Kim Trang</dc:creator>
  <cp:lastModifiedBy>Admin</cp:lastModifiedBy>
  <cp:revision>29</cp:revision>
  <dcterms:created xsi:type="dcterms:W3CDTF">2018-01-15T09:49:35Z</dcterms:created>
  <dcterms:modified xsi:type="dcterms:W3CDTF">2019-08-15T05:52:20Z</dcterms:modified>
</cp:coreProperties>
</file>